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789" r:id="rId3"/>
    <p:sldId id="521" r:id="rId4"/>
    <p:sldId id="491" r:id="rId5"/>
    <p:sldId id="524" r:id="rId6"/>
    <p:sldId id="799" r:id="rId7"/>
    <p:sldId id="776" r:id="rId8"/>
    <p:sldId id="800" r:id="rId9"/>
    <p:sldId id="801" r:id="rId10"/>
    <p:sldId id="802" r:id="rId11"/>
    <p:sldId id="812" r:id="rId12"/>
    <p:sldId id="803" r:id="rId13"/>
    <p:sldId id="809" r:id="rId14"/>
    <p:sldId id="810" r:id="rId15"/>
    <p:sldId id="811" r:id="rId16"/>
    <p:sldId id="813" r:id="rId17"/>
    <p:sldId id="804" r:id="rId18"/>
    <p:sldId id="805" r:id="rId19"/>
    <p:sldId id="806" r:id="rId20"/>
    <p:sldId id="807" r:id="rId21"/>
    <p:sldId id="808" r:id="rId22"/>
    <p:sldId id="648" r:id="rId2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2CF"/>
    <a:srgbClr val="F9FFF2"/>
    <a:srgbClr val="2BA6D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92" autoAdjust="0"/>
    <p:restoredTop sz="97319"/>
  </p:normalViewPr>
  <p:slideViewPr>
    <p:cSldViewPr snapToGrid="0" snapToObjects="1">
      <p:cViewPr varScale="1">
        <p:scale>
          <a:sx n="114" d="100"/>
          <a:sy n="114" d="100"/>
        </p:scale>
        <p:origin x="942" y="10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49B22-BBAB-BA4D-BA99-8AD1BA9C660B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03B93-10F9-BE41-81FA-F40B8F83EF8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216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3B93-10F9-BE41-81FA-F40B8F83EF8E}" type="slidenum">
              <a:rPr lang="es-ES_tradnl" smtClean="0"/>
              <a:t>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51272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3B93-10F9-BE41-81FA-F40B8F83EF8E}" type="slidenum">
              <a:rPr lang="es-ES_tradnl" smtClean="0"/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2031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3B93-10F9-BE41-81FA-F40B8F83EF8E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241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9C26-CF7C-C748-A0D0-748290726293}" type="slidenum">
              <a:rPr lang="es-ES_tradnl" smtClean="0"/>
              <a:t>‹Nº›</a:t>
            </a:fld>
            <a:endParaRPr lang="es-ES_tradnl" dirty="0"/>
          </a:p>
        </p:txBody>
      </p:sp>
      <p:sp>
        <p:nvSpPr>
          <p:cNvPr id="8" name="Rectángulo 34"/>
          <p:cNvSpPr/>
          <p:nvPr userDrawn="1"/>
        </p:nvSpPr>
        <p:spPr>
          <a:xfrm>
            <a:off x="-99662" y="6604009"/>
            <a:ext cx="12192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©</a:t>
            </a:r>
            <a:r>
              <a:rPr lang="is-I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2019</a:t>
            </a:r>
            <a:r>
              <a:rPr lang="es-E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 </a:t>
            </a:r>
            <a:r>
              <a:rPr lang="es-ES_tradnl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Optimissa. All rights reserved               .     </a:t>
            </a:r>
            <a:fld id="{95134EA5-6814-4844-9AED-C6F9746C2765}" type="slidenum">
              <a:rPr lang="es-ES_tradnl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‹Nº›</a:t>
            </a:fld>
            <a:endParaRPr lang="es-ES_tradnl" sz="800" dirty="0">
              <a:solidFill>
                <a:schemeClr val="tx1">
                  <a:lumMod val="50000"/>
                  <a:lumOff val="50000"/>
                </a:schemeClr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7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9C26-CF7C-C748-A0D0-74829072629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238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9C26-CF7C-C748-A0D0-74829072629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187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9C26-CF7C-C748-A0D0-74829072629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455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9C26-CF7C-C748-A0D0-74829072629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917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9C26-CF7C-C748-A0D0-74829072629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915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9C26-CF7C-C748-A0D0-74829072629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828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9C26-CF7C-C748-A0D0-74829072629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599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9C26-CF7C-C748-A0D0-74829072629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60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9C26-CF7C-C748-A0D0-74829072629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003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9C26-CF7C-C748-A0D0-74829072629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1425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EA97D-4EDF-1D4B-AEE8-9DFF9ED2E61F}" type="datetimeFigureOut">
              <a:rPr lang="es-ES_tradnl" smtClean="0"/>
              <a:t>07/05/2020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9C26-CF7C-C748-A0D0-74829072629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275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2.wdp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akka.net/index.html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apr/dapr" TargetMode="External"/><Relationship Id="rId4" Type="http://schemas.openxmlformats.org/officeDocument/2006/relationships/hyperlink" Target="https://dapr.i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2929020" y="2905252"/>
            <a:ext cx="80447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480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Optimissa</a:t>
            </a:r>
          </a:p>
          <a:p>
            <a:r>
              <a:rPr lang="es-ES_tradnl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 </a:t>
            </a:r>
          </a:p>
          <a:p>
            <a:r>
              <a:rPr lang="es-ES_tradnl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Abril 2020</a:t>
            </a:r>
            <a:r>
              <a:rPr lang="es-ES_tradnl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 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3" t="133" r="71592" b="-133"/>
          <a:stretch/>
        </p:blipFill>
        <p:spPr>
          <a:xfrm>
            <a:off x="0" y="0"/>
            <a:ext cx="1753349" cy="6858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2119109" y="0"/>
            <a:ext cx="444151" cy="6858000"/>
          </a:xfrm>
          <a:prstGeom prst="rect">
            <a:avLst/>
          </a:prstGeom>
          <a:solidFill>
            <a:srgbClr val="2B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5" name="Rectángulo 14"/>
          <p:cNvSpPr/>
          <p:nvPr/>
        </p:nvSpPr>
        <p:spPr>
          <a:xfrm>
            <a:off x="-1" y="-1592"/>
            <a:ext cx="175334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/>
        </p:nvSpPr>
        <p:spPr>
          <a:xfrm>
            <a:off x="1753349" y="-796"/>
            <a:ext cx="36576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8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Actores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31128" y="381783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1716835" y="858721"/>
            <a:ext cx="102417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un paradigma de programación nacido en 1973, de la mano de Carl Eddie </a:t>
            </a:r>
            <a:r>
              <a:rPr lang="es-ES" dirty="0" err="1"/>
              <a:t>Hewit</a:t>
            </a:r>
            <a:r>
              <a:rPr lang="es-ES" dirty="0"/>
              <a:t>.</a:t>
            </a:r>
          </a:p>
          <a:p>
            <a:r>
              <a:rPr lang="es-ES" dirty="0" err="1"/>
              <a:t>Hewit</a:t>
            </a:r>
            <a:r>
              <a:rPr lang="es-ES" dirty="0"/>
              <a:t> propone una evolución del paradigma de programación orientada a objetos, donde se define un actor como un ente software autónomo que tiene un ciclo de vida propio y que responde a los eventos que suceden a su alrededor.</a:t>
            </a:r>
          </a:p>
          <a:p>
            <a:endParaRPr lang="es-ES" dirty="0"/>
          </a:p>
          <a:p>
            <a:r>
              <a:rPr lang="es-ES" dirty="0"/>
              <a:t>¿Esto de que va?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Concurrencia VS paralelismo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Asyncronismo</a:t>
            </a:r>
            <a:r>
              <a:rPr lang="es-ES" dirty="0"/>
              <a:t> =&gt; Evitar </a:t>
            </a:r>
            <a:r>
              <a:rPr lang="es-ES" dirty="0" err="1"/>
              <a:t>Waits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No-bloqueante =&gt; Evitar </a:t>
            </a:r>
            <a:r>
              <a:rPr lang="es-ES" dirty="0" err="1"/>
              <a:t>lock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Deadlocks</a:t>
            </a:r>
            <a:r>
              <a:rPr lang="es-ES" dirty="0"/>
              <a:t> =&gt; evitar los interbloqueos</a:t>
            </a:r>
          </a:p>
        </p:txBody>
      </p:sp>
    </p:spTree>
    <p:extLst>
      <p:ext uri="{BB962C8B-B14F-4D97-AF65-F5344CB8AC3E}">
        <p14:creationId xmlns:p14="http://schemas.microsoft.com/office/powerpoint/2010/main" val="3534398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Actores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31128" y="381783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1716835" y="858721"/>
            <a:ext cx="102417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¿Qué son los actores?</a:t>
            </a:r>
          </a:p>
          <a:p>
            <a:r>
              <a:rPr lang="es-ES" dirty="0"/>
              <a:t>Son Componentes software autónomos que se ejecutan y responde a eventos de forma autónoma.</a:t>
            </a:r>
          </a:p>
          <a:p>
            <a:endParaRPr lang="es-ES" dirty="0"/>
          </a:p>
          <a:p>
            <a:r>
              <a:rPr lang="es-ES" dirty="0"/>
              <a:t>¿Qué hacen los actores?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 actors se </a:t>
            </a:r>
            <a:r>
              <a:rPr lang="en-US" dirty="0" err="1"/>
              <a:t>comunican</a:t>
            </a:r>
            <a:r>
              <a:rPr lang="en-US" dirty="0"/>
              <a:t> de forma </a:t>
            </a:r>
            <a:r>
              <a:rPr lang="en-US" dirty="0" err="1"/>
              <a:t>asincrona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mensajes</a:t>
            </a:r>
            <a:r>
              <a:rPr lang="en-US" dirty="0"/>
              <a:t> (los </a:t>
            </a:r>
            <a:r>
              <a:rPr lang="en-US" dirty="0" err="1"/>
              <a:t>objetos</a:t>
            </a:r>
            <a:r>
              <a:rPr lang="en-US" dirty="0"/>
              <a:t> lo </a:t>
            </a:r>
            <a:r>
              <a:rPr lang="en-US" dirty="0" err="1"/>
              <a:t>hacen</a:t>
            </a:r>
            <a:r>
              <a:rPr lang="en-US" dirty="0"/>
              <a:t> por </a:t>
            </a:r>
            <a:r>
              <a:rPr lang="en-US" dirty="0" err="1"/>
              <a:t>llamada</a:t>
            </a:r>
            <a:r>
              <a:rPr lang="en-US" dirty="0"/>
              <a:t> a </a:t>
            </a:r>
            <a:r>
              <a:rPr lang="en-US" dirty="0" err="1"/>
              <a:t>métodos</a:t>
            </a:r>
            <a:r>
              <a:rPr lang="en-US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 </a:t>
            </a:r>
            <a:r>
              <a:rPr lang="en-US" dirty="0" err="1"/>
              <a:t>actores</a:t>
            </a:r>
            <a:r>
              <a:rPr lang="en-US" dirty="0"/>
              <a:t> </a:t>
            </a:r>
            <a:r>
              <a:rPr lang="en-US" dirty="0" err="1"/>
              <a:t>manejan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propio</a:t>
            </a:r>
            <a:r>
              <a:rPr lang="en-US" dirty="0"/>
              <a:t> </a:t>
            </a:r>
            <a:r>
              <a:rPr lang="en-US" dirty="0" err="1"/>
              <a:t>estado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responden</a:t>
            </a:r>
            <a:r>
              <a:rPr lang="en-US" dirty="0"/>
              <a:t> a un </a:t>
            </a:r>
            <a:r>
              <a:rPr lang="en-US" dirty="0" err="1"/>
              <a:t>mensaje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actors </a:t>
            </a:r>
            <a:r>
              <a:rPr lang="en-US" dirty="0" err="1"/>
              <a:t>hijos</a:t>
            </a:r>
            <a:endParaRPr lang="en-US" dirty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err="1"/>
              <a:t>Envian</a:t>
            </a:r>
            <a:r>
              <a:rPr lang="en-US" dirty="0"/>
              <a:t> </a:t>
            </a:r>
            <a:r>
              <a:rPr lang="en-US" dirty="0" err="1"/>
              <a:t>mensajes</a:t>
            </a:r>
            <a:r>
              <a:rPr lang="en-US" dirty="0"/>
              <a:t> a </a:t>
            </a:r>
            <a:r>
              <a:rPr lang="en-US" dirty="0" err="1"/>
              <a:t>otros</a:t>
            </a:r>
            <a:r>
              <a:rPr lang="en-US" dirty="0"/>
              <a:t> actors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Matan a </a:t>
            </a:r>
            <a:r>
              <a:rPr lang="en-US" dirty="0" err="1"/>
              <a:t>algun</a:t>
            </a:r>
            <a:r>
              <a:rPr lang="en-US" dirty="0"/>
              <a:t> actor </a:t>
            </a:r>
            <a:r>
              <a:rPr lang="en-US" dirty="0" err="1"/>
              <a:t>hijo</a:t>
            </a:r>
            <a:r>
              <a:rPr lang="en-US" dirty="0"/>
              <a:t> o </a:t>
            </a:r>
            <a:r>
              <a:rPr lang="en-US" dirty="0" err="1"/>
              <a:t>ellos</a:t>
            </a:r>
            <a:r>
              <a:rPr lang="en-US" dirty="0"/>
              <a:t> </a:t>
            </a:r>
            <a:r>
              <a:rPr lang="en-US" dirty="0" err="1"/>
              <a:t>mismos</a:t>
            </a:r>
            <a:r>
              <a:rPr lang="en-US" dirty="0"/>
              <a:t> se </a:t>
            </a:r>
            <a:r>
              <a:rPr lang="en-US" dirty="0" err="1"/>
              <a:t>quedan</a:t>
            </a:r>
            <a:r>
              <a:rPr lang="en-US" dirty="0"/>
              <a:t> </a:t>
            </a:r>
            <a:r>
              <a:rPr lang="en-US" dirty="0" err="1"/>
              <a:t>parados</a:t>
            </a:r>
            <a:r>
              <a:rPr lang="en-U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18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Actores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31128" y="381783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1716835" y="858721"/>
            <a:ext cx="1024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¿Como funcionan?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5C32B5-562B-4C0E-8007-B3F82708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13" y="1582990"/>
            <a:ext cx="2952750" cy="25622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02714E6-5D83-42F9-9C10-0A42952CA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37" y="1279153"/>
            <a:ext cx="2886075" cy="2667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5E6D085-ACF1-4D5D-9AEF-49C362D9E8FB}"/>
              </a:ext>
            </a:extLst>
          </p:cNvPr>
          <p:cNvSpPr txBox="1"/>
          <p:nvPr/>
        </p:nvSpPr>
        <p:spPr>
          <a:xfrm>
            <a:off x="1682724" y="120161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POO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56BC18B-0727-40C0-8491-6672A9D78563}"/>
              </a:ext>
            </a:extLst>
          </p:cNvPr>
          <p:cNvSpPr txBox="1"/>
          <p:nvPr/>
        </p:nvSpPr>
        <p:spPr>
          <a:xfrm>
            <a:off x="7186437" y="947439"/>
            <a:ext cx="90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POA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FFF50B-AD6F-4AFD-B472-6857B89CB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502" y="3992398"/>
            <a:ext cx="2925278" cy="235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1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Actores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31128" y="381783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Grandes diferencias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1716835" y="858721"/>
            <a:ext cx="102417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Encapsulamiento: El modelo de actores da una vuelta de tuerca mas al </a:t>
            </a:r>
            <a:r>
              <a:rPr lang="es-ES" dirty="0" err="1"/>
              <a:t>ecapsulamiento</a:t>
            </a:r>
            <a:r>
              <a:rPr lang="es-ES" dirty="0"/>
              <a:t> y al ocultismo. Solo el agente es capaz de modificar su estado.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Asyncronismo</a:t>
            </a:r>
            <a:r>
              <a:rPr lang="es-ES" dirty="0"/>
              <a:t>: El modelo de actores es asíncrono por filosofía. 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ciclo de vida. Un actor permanece vivo mientras no recibe la señal que lo mate.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forma de relacionarse entre objetos</a:t>
            </a:r>
          </a:p>
          <a:p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118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Actores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24921" y="325229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Problemas que solucionan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1716835" y="858721"/>
            <a:ext cx="102417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Modelo de microservicios: Toda la filosofía de microservicios, encaja perfectamente con el modelo de actores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Acceso a una sección crítica: el actor maneja el estado y garantiza que el estado para esa ejecución es invariante.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Sucessos</a:t>
            </a:r>
            <a:r>
              <a:rPr lang="es-ES" sz="1600" dirty="0"/>
              <a:t> de interbloqueo: en modelos tradicionales se producen bloqueos de hilos principales, interbloqueos, este modelo está pensado para minimizar estos sucesos.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Elimina uso de </a:t>
            </a:r>
            <a:r>
              <a:rPr lang="es-ES" sz="1600" dirty="0" err="1"/>
              <a:t>statics</a:t>
            </a:r>
            <a:r>
              <a:rPr lang="es-ES" sz="1600" dirty="0"/>
              <a:t>, lo que se traduce en un mayor rendimiento (paso de </a:t>
            </a:r>
            <a:r>
              <a:rPr lang="es-ES" sz="1600" dirty="0" err="1"/>
              <a:t>statics</a:t>
            </a:r>
            <a:r>
              <a:rPr lang="es-ES" sz="1600" dirty="0"/>
              <a:t> entre </a:t>
            </a:r>
            <a:r>
              <a:rPr lang="es-ES" sz="1600" dirty="0" err="1"/>
              <a:t>cores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RESUMEN: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Se preserva la encapsulación mediante la ejecución desacoplada (cada actor esta totalmente desacoplado)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No existen </a:t>
            </a:r>
            <a:r>
              <a:rPr lang="es-ES" sz="1600" dirty="0" err="1"/>
              <a:t>locks</a:t>
            </a:r>
            <a:r>
              <a:rPr lang="es-ES" sz="1600" dirty="0"/>
              <a:t>, solo se puede modificar el estado de un actor por mensajes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No ha bloqueos, ni </a:t>
            </a:r>
            <a:r>
              <a:rPr lang="es-ES" sz="1600" dirty="0" err="1"/>
              <a:t>acotres</a:t>
            </a:r>
            <a:r>
              <a:rPr lang="es-ES" sz="1600" dirty="0"/>
              <a:t> bloqueados, millones de actores se ejecutan e interactúan via mensajes en hilos paralelos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No se comparte memoria, toda variable es parte de un estado, y su modificación es por parte de mensajes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E41F5C-BB84-4546-9136-0A34B3C90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43" y="4249122"/>
            <a:ext cx="3111349" cy="19240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BC52F3-8D13-43CE-AEF9-565298FD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150" y="3992399"/>
            <a:ext cx="2630847" cy="203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5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Actores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24921" y="325229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Comportamiento ante errores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1716835" y="858721"/>
            <a:ext cx="102417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Error de una tarea: si la tarea falla por casos normales, se notifica al actor que creó la ejecución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falla el actor, se notifica a su padre para que tome la decisión correcta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falla un actor padre, el padre y todos los hijos quedan parados.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n-U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A2470A-06AF-420C-AE28-CBC534C7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892" y="2211184"/>
            <a:ext cx="3375508" cy="32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92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Actores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24921" y="325229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Supervisión y monitorización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1716835" y="858721"/>
            <a:ext cx="102417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el modelo de actores se establece una relación jerárquica entre actores, y por lo tanto uno se convierte en supervisor de los hijos. Estos supervisores tienen la capacidad de: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Reanudar manteniendo el estado interno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Reiniciar eliminando el estado interno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Parar al subordinado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Escalar el error al superior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n-US" dirty="0"/>
          </a:p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5957AE-A57F-41BE-8397-2890ACC5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3134388"/>
            <a:ext cx="6781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1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Actores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31128" y="381783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Actores famosos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1716835" y="858721"/>
            <a:ext cx="10241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caso de los juegos de futbol</a:t>
            </a:r>
          </a:p>
          <a:p>
            <a:endParaRPr lang="es-ES" dirty="0"/>
          </a:p>
          <a:p>
            <a:r>
              <a:rPr lang="es-ES" dirty="0"/>
              <a:t>El caso de los juegos de estrategia </a:t>
            </a:r>
          </a:p>
          <a:p>
            <a:endParaRPr lang="es-ES" dirty="0"/>
          </a:p>
          <a:p>
            <a:r>
              <a:rPr lang="es-ES" dirty="0"/>
              <a:t>¿Y en </a:t>
            </a:r>
            <a:r>
              <a:rPr lang="es-ES" dirty="0" err="1"/>
              <a:t>Optimissa</a:t>
            </a:r>
            <a:r>
              <a:rPr lang="es-ES" dirty="0"/>
              <a:t>?</a:t>
            </a:r>
          </a:p>
          <a:p>
            <a:r>
              <a:rPr lang="es-ES" dirty="0"/>
              <a:t>El caso de reguladores de BME</a:t>
            </a:r>
          </a:p>
        </p:txBody>
      </p:sp>
    </p:spTree>
    <p:extLst>
      <p:ext uri="{BB962C8B-B14F-4D97-AF65-F5344CB8AC3E}">
        <p14:creationId xmlns:p14="http://schemas.microsoft.com/office/powerpoint/2010/main" val="1420410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013" y="0"/>
            <a:ext cx="4077406" cy="68580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906013" y="0"/>
            <a:ext cx="408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924621" y="2960052"/>
            <a:ext cx="68663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4800" dirty="0" err="1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Speak</a:t>
            </a:r>
            <a:r>
              <a:rPr lang="es-ES_tradnl" sz="48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 </a:t>
            </a:r>
            <a:r>
              <a:rPr lang="es-ES_tradnl" sz="4800" dirty="0" err="1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is</a:t>
            </a:r>
            <a:r>
              <a:rPr lang="es-ES_tradnl" sz="48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 </a:t>
            </a:r>
            <a:r>
              <a:rPr lang="es-ES_tradnl" sz="4800" dirty="0" err="1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easy</a:t>
            </a:r>
            <a:r>
              <a:rPr lang="es-ES_tradnl" sz="48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: Show me </a:t>
            </a:r>
            <a:r>
              <a:rPr lang="es-ES_tradnl" sz="4800" dirty="0" err="1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the</a:t>
            </a:r>
            <a:r>
              <a:rPr lang="es-ES_tradnl" sz="48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 </a:t>
            </a:r>
            <a:r>
              <a:rPr lang="es-ES_tradnl" sz="4800" dirty="0" err="1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code</a:t>
            </a:r>
            <a:endParaRPr lang="es-ES_tradnl" sz="48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360151" y="113936"/>
            <a:ext cx="1732487" cy="621965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10" name="Rectángulo 9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12" name="Rectángulo 11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pic>
        <p:nvPicPr>
          <p:cNvPr id="4" name="Imagen 3" descr="Imagen que contiene parado&#10;&#10;Descripción generada automáticamente">
            <a:extLst>
              <a:ext uri="{FF2B5EF4-FFF2-40B4-BE49-F238E27FC236}">
                <a16:creationId xmlns:a16="http://schemas.microsoft.com/office/drawing/2014/main" id="{0B4731E9-89F9-4239-AE2D-C63A09B09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608" y="1484852"/>
            <a:ext cx="6486487" cy="36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3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013" y="0"/>
            <a:ext cx="4077406" cy="68580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906013" y="0"/>
            <a:ext cx="408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924621" y="2960052"/>
            <a:ext cx="68663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4800" dirty="0" err="1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Frameworks</a:t>
            </a:r>
            <a:r>
              <a:rPr lang="es-ES_tradnl" sz="48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 famosos de Actores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360151" y="113936"/>
            <a:ext cx="1732487" cy="621965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10" name="Rectángulo 9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12" name="Rectángulo 11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</p:spTree>
    <p:extLst>
      <p:ext uri="{BB962C8B-B14F-4D97-AF65-F5344CB8AC3E}">
        <p14:creationId xmlns:p14="http://schemas.microsoft.com/office/powerpoint/2010/main" val="346355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082" y="0"/>
            <a:ext cx="914607" cy="6858000"/>
          </a:xfrm>
          <a:prstGeom prst="rect">
            <a:avLst/>
          </a:prstGeom>
          <a:solidFill>
            <a:srgbClr val="39A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-3196394" y="2839968"/>
            <a:ext cx="7301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360151" y="113936"/>
            <a:ext cx="1732487" cy="621965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proyecto</a:t>
            </a:r>
            <a:endParaRPr lang="es-ES_tradnl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4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978" y="0"/>
            <a:ext cx="2797626" cy="6858000"/>
          </a:xfrm>
          <a:prstGeom prst="rect">
            <a:avLst/>
          </a:prstGeom>
        </p:spPr>
      </p:pic>
      <p:sp>
        <p:nvSpPr>
          <p:cNvPr id="51" name="Rectángulo 50"/>
          <p:cNvSpPr/>
          <p:nvPr/>
        </p:nvSpPr>
        <p:spPr>
          <a:xfrm>
            <a:off x="917689" y="-4878"/>
            <a:ext cx="3041915" cy="6862878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3" name="CuadroTexto 4"/>
          <p:cNvSpPr txBox="1">
            <a:spLocks noChangeArrowheads="1"/>
          </p:cNvSpPr>
          <p:nvPr/>
        </p:nvSpPr>
        <p:spPr bwMode="auto">
          <a:xfrm>
            <a:off x="1178048" y="3844539"/>
            <a:ext cx="281108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lvl="0" indent="0" eaLnBrk="1" hangingPunct="1"/>
            <a:r>
              <a:rPr lang="es-ES_tradnl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</a:t>
            </a:r>
          </a:p>
          <a:p>
            <a:pPr marL="0" lvl="0" indent="0" eaLnBrk="1" hangingPunct="1"/>
            <a:endParaRPr lang="es-ES_tradnl" sz="2000" b="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  <a:p>
            <a:pPr marL="0" lvl="0" indent="0" eaLnBrk="1" hangingPunct="1"/>
            <a:r>
              <a:rPr lang="es-ES_tradnl" sz="1100" b="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El objetivo es servir de material didáctico para mostrar los distintos tipos de acoplamiento que se producen en el código y como solucionarlos.</a:t>
            </a:r>
          </a:p>
        </p:txBody>
      </p:sp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26" name="CuadroTexto 4">
            <a:extLst>
              <a:ext uri="{FF2B5EF4-FFF2-40B4-BE49-F238E27FC236}">
                <a16:creationId xmlns:a16="http://schemas.microsoft.com/office/drawing/2014/main" id="{6D422F83-A0F4-7845-A882-9EA9FD352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663" y="953864"/>
            <a:ext cx="7629271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pPr marL="228600" lvl="0" indent="-228600">
              <a:buFont typeface="+mj-lt"/>
              <a:buAutoNum type="arabicPeriod"/>
            </a:pPr>
            <a:r>
              <a:rPr lang="es-ES_tradnl" sz="1200" dirty="0">
                <a:latin typeface="Shree Devanagari 714" charset="0"/>
                <a:ea typeface="Shree Devanagari 714" charset="0"/>
                <a:cs typeface="Shree Devanagari 714" charset="0"/>
              </a:rPr>
              <a:t>POO</a:t>
            </a:r>
          </a:p>
          <a:p>
            <a:pPr marL="971550" lvl="1" indent="-228600">
              <a:buFont typeface="+mj-lt"/>
              <a:buAutoNum type="arabicPeriod"/>
            </a:pPr>
            <a:r>
              <a:rPr lang="es-ES_tradnl" sz="1000" b="0" dirty="0">
                <a:latin typeface="Shree Devanagari 714" charset="0"/>
              </a:rPr>
              <a:t>Características</a:t>
            </a:r>
          </a:p>
          <a:p>
            <a:pPr marL="971550" lvl="1" indent="-228600">
              <a:buFont typeface="+mj-lt"/>
              <a:buAutoNum type="arabicPeriod"/>
            </a:pPr>
            <a:r>
              <a:rPr lang="es-ES_tradnl" sz="1000" b="0" dirty="0">
                <a:latin typeface="Shree Devanagari 714" charset="0"/>
              </a:rPr>
              <a:t>Filosofía de POO</a:t>
            </a:r>
          </a:p>
          <a:p>
            <a:pPr marL="228600" lvl="0" indent="-228600">
              <a:buFont typeface="+mj-lt"/>
              <a:buAutoNum type="arabicPeriod"/>
            </a:pPr>
            <a:endParaRPr lang="es-ES_tradnl" sz="1200" b="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s-ES_tradnl" sz="1200" dirty="0">
                <a:latin typeface="Shree Devanagari 714" charset="0"/>
                <a:ea typeface="Shree Devanagari 714" charset="0"/>
                <a:cs typeface="Shree Devanagari 714" charset="0"/>
              </a:rPr>
              <a:t>Agentes o Actores</a:t>
            </a:r>
          </a:p>
          <a:p>
            <a:pPr marL="971550" lvl="1" indent="-228600">
              <a:buFont typeface="+mj-lt"/>
              <a:buAutoNum type="arabicPeriod"/>
            </a:pPr>
            <a:r>
              <a:rPr lang="es-ES" sz="1000" b="0" dirty="0">
                <a:latin typeface="Shree Devanagari 714" charset="0"/>
              </a:rPr>
              <a:t>¿Qué es un actor?</a:t>
            </a:r>
            <a:endParaRPr lang="es-ES_tradnl" sz="1000" b="0" dirty="0">
              <a:latin typeface="Shree Devanagari 714" charset="0"/>
            </a:endParaRPr>
          </a:p>
          <a:p>
            <a:pPr marL="971550" lvl="1" indent="-228600">
              <a:buFont typeface="+mj-lt"/>
              <a:buAutoNum type="arabicPeriod"/>
            </a:pPr>
            <a:r>
              <a:rPr lang="es-ES" sz="1000" b="0" dirty="0">
                <a:latin typeface="Shree Devanagari 714" charset="0"/>
              </a:rPr>
              <a:t>¿Cómo funciona?</a:t>
            </a:r>
            <a:endParaRPr lang="es-ES_tradnl" sz="1000" b="0" dirty="0">
              <a:latin typeface="Shree Devanagari 714" charset="0"/>
            </a:endParaRPr>
          </a:p>
          <a:p>
            <a:pPr marL="971550" lvl="1" indent="-228600">
              <a:buFont typeface="+mj-lt"/>
              <a:buAutoNum type="arabicPeriod"/>
            </a:pPr>
            <a:r>
              <a:rPr lang="es-ES" sz="1000" b="0" dirty="0">
                <a:latin typeface="Shree Devanagari 714" charset="0"/>
              </a:rPr>
              <a:t>¿Como se comunica?</a:t>
            </a:r>
          </a:p>
          <a:p>
            <a:pPr marL="971550" lvl="1" indent="-228600">
              <a:buFont typeface="+mj-lt"/>
              <a:buAutoNum type="arabicPeriod"/>
            </a:pPr>
            <a:r>
              <a:rPr lang="es-ES" sz="1000" b="0" dirty="0">
                <a:latin typeface="Shree Devanagari 714" charset="0"/>
              </a:rPr>
              <a:t>Grandes diferencias</a:t>
            </a:r>
          </a:p>
          <a:p>
            <a:pPr marL="971550" lvl="1" indent="-228600">
              <a:buFont typeface="+mj-lt"/>
              <a:buAutoNum type="arabicPeriod"/>
            </a:pPr>
            <a:r>
              <a:rPr lang="es-ES" sz="1000" b="0" dirty="0">
                <a:latin typeface="Shree Devanagari 714" charset="0"/>
              </a:rPr>
              <a:t>Problemas que solucionan</a:t>
            </a:r>
          </a:p>
          <a:p>
            <a:pPr marL="971550" lvl="1" indent="-228600">
              <a:buFont typeface="+mj-lt"/>
              <a:buAutoNum type="arabicPeriod"/>
            </a:pPr>
            <a:r>
              <a:rPr lang="es-ES" sz="1000" b="0" dirty="0">
                <a:latin typeface="Shree Devanagari 714" charset="0"/>
              </a:rPr>
              <a:t>Comportamiento ante errores</a:t>
            </a:r>
          </a:p>
          <a:p>
            <a:pPr marL="971550" lvl="1" indent="-228600">
              <a:buFont typeface="+mj-lt"/>
              <a:buAutoNum type="arabicPeriod"/>
            </a:pPr>
            <a:r>
              <a:rPr lang="es-ES" sz="1000" b="0" dirty="0">
                <a:latin typeface="Shree Devanagari 714" charset="0"/>
              </a:rPr>
              <a:t>Supervisión y monitorización de actores</a:t>
            </a:r>
          </a:p>
          <a:p>
            <a:pPr marL="971550" lvl="1" indent="-228600">
              <a:buFont typeface="+mj-lt"/>
              <a:buAutoNum type="arabicPeriod"/>
            </a:pPr>
            <a:r>
              <a:rPr lang="es-ES" sz="1000" b="0" dirty="0">
                <a:latin typeface="Shree Devanagari 714" charset="0"/>
              </a:rPr>
              <a:t>Sitios de Agentes famosos</a:t>
            </a:r>
          </a:p>
          <a:p>
            <a:pPr lvl="1" indent="0"/>
            <a:endParaRPr lang="es-ES_tradnl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s-ES_tradnl" sz="1200" dirty="0" err="1">
                <a:latin typeface="Shree Devanagari 714" charset="0"/>
                <a:ea typeface="Shree Devanagari 714" charset="0"/>
                <a:cs typeface="Shree Devanagari 714" charset="0"/>
              </a:rPr>
              <a:t>Speak</a:t>
            </a:r>
            <a:r>
              <a:rPr lang="es-ES_tradnl" sz="1200" dirty="0">
                <a:latin typeface="Shree Devanagari 714" charset="0"/>
                <a:ea typeface="Shree Devanagari 714" charset="0"/>
                <a:cs typeface="Shree Devanagari 714" charset="0"/>
              </a:rPr>
              <a:t> </a:t>
            </a:r>
            <a:r>
              <a:rPr lang="es-ES_tradnl" sz="1200" dirty="0" err="1">
                <a:latin typeface="Shree Devanagari 714" charset="0"/>
                <a:ea typeface="Shree Devanagari 714" charset="0"/>
                <a:cs typeface="Shree Devanagari 714" charset="0"/>
              </a:rPr>
              <a:t>is</a:t>
            </a:r>
            <a:r>
              <a:rPr lang="es-ES_tradnl" sz="1200" dirty="0">
                <a:latin typeface="Shree Devanagari 714" charset="0"/>
                <a:ea typeface="Shree Devanagari 714" charset="0"/>
                <a:cs typeface="Shree Devanagari 714" charset="0"/>
              </a:rPr>
              <a:t> </a:t>
            </a:r>
            <a:r>
              <a:rPr lang="es-ES_tradnl" sz="1200" dirty="0" err="1">
                <a:latin typeface="Shree Devanagari 714" charset="0"/>
                <a:ea typeface="Shree Devanagari 714" charset="0"/>
                <a:cs typeface="Shree Devanagari 714" charset="0"/>
              </a:rPr>
              <a:t>easy</a:t>
            </a:r>
            <a:r>
              <a:rPr lang="es-ES_tradnl" sz="1200" dirty="0">
                <a:latin typeface="Shree Devanagari 714" charset="0"/>
                <a:ea typeface="Shree Devanagari 714" charset="0"/>
                <a:cs typeface="Shree Devanagari 714" charset="0"/>
              </a:rPr>
              <a:t>: Show me </a:t>
            </a:r>
            <a:r>
              <a:rPr lang="es-ES_tradnl" sz="1200" dirty="0" err="1">
                <a:latin typeface="Shree Devanagari 714" charset="0"/>
                <a:ea typeface="Shree Devanagari 714" charset="0"/>
                <a:cs typeface="Shree Devanagari 714" charset="0"/>
              </a:rPr>
              <a:t>the</a:t>
            </a:r>
            <a:r>
              <a:rPr lang="es-ES_tradnl" sz="1200" dirty="0">
                <a:latin typeface="Shree Devanagari 714" charset="0"/>
                <a:ea typeface="Shree Devanagari 714" charset="0"/>
                <a:cs typeface="Shree Devanagari 714" charset="0"/>
              </a:rPr>
              <a:t> </a:t>
            </a:r>
            <a:r>
              <a:rPr lang="es-ES_tradnl" sz="1200" dirty="0" err="1">
                <a:latin typeface="Shree Devanagari 714" charset="0"/>
                <a:ea typeface="Shree Devanagari 714" charset="0"/>
                <a:cs typeface="Shree Devanagari 714" charset="0"/>
              </a:rPr>
              <a:t>code</a:t>
            </a:r>
            <a:endParaRPr lang="es-ES_tradnl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s-ES_tradnl" sz="1200" dirty="0" err="1">
                <a:latin typeface="Shree Devanagari 714" charset="0"/>
                <a:ea typeface="Shree Devanagari 714" charset="0"/>
                <a:cs typeface="Shree Devanagari 714" charset="0"/>
              </a:rPr>
              <a:t>Frameworks</a:t>
            </a:r>
            <a:r>
              <a:rPr lang="es-ES_tradnl" sz="1200" dirty="0">
                <a:latin typeface="Shree Devanagari 714" charset="0"/>
                <a:ea typeface="Shree Devanagari 714" charset="0"/>
                <a:cs typeface="Shree Devanagari 714" charset="0"/>
              </a:rPr>
              <a:t> famosos de Actores</a:t>
            </a:r>
          </a:p>
        </p:txBody>
      </p:sp>
      <p:sp>
        <p:nvSpPr>
          <p:cNvPr id="27" name="CuadroTexto 4">
            <a:extLst>
              <a:ext uri="{FF2B5EF4-FFF2-40B4-BE49-F238E27FC236}">
                <a16:creationId xmlns:a16="http://schemas.microsoft.com/office/drawing/2014/main" id="{060E4864-8D54-B344-839D-953892CF6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0469" y="553754"/>
            <a:ext cx="5073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541400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Actores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31128" y="381783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 err="1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Frameworks</a:t>
            </a:r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 famosos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1716835" y="858721"/>
            <a:ext cx="10241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Akkanet</a:t>
            </a:r>
            <a:r>
              <a:rPr lang="es-ES" dirty="0"/>
              <a:t>: </a:t>
            </a:r>
          </a:p>
          <a:p>
            <a:r>
              <a:rPr lang="es-ES" dirty="0">
                <a:hlinkClick r:id="rId3"/>
              </a:rPr>
              <a:t>https://getakka.net/index.html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Dapr</a:t>
            </a:r>
            <a:r>
              <a:rPr lang="es-ES" dirty="0"/>
              <a:t>: Microsoft:</a:t>
            </a:r>
          </a:p>
          <a:p>
            <a:r>
              <a:rPr lang="es-ES" dirty="0">
                <a:hlinkClick r:id="rId4"/>
              </a:rPr>
              <a:t>https://dapr.io/</a:t>
            </a:r>
            <a:endParaRPr lang="es-ES" dirty="0"/>
          </a:p>
          <a:p>
            <a:r>
              <a:rPr lang="es-ES" dirty="0">
                <a:hlinkClick r:id="rId5"/>
              </a:rPr>
              <a:t>https://github.com/dapr/dapr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1402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013" y="0"/>
            <a:ext cx="4077406" cy="68580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906013" y="0"/>
            <a:ext cx="408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924621" y="3329383"/>
            <a:ext cx="6866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480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QA?</a:t>
            </a:r>
            <a:endParaRPr lang="es-ES_tradnl" sz="48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360151" y="113936"/>
            <a:ext cx="1732487" cy="621965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10" name="Rectángulo 9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12" name="Rectángulo 11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</p:spTree>
    <p:extLst>
      <p:ext uri="{BB962C8B-B14F-4D97-AF65-F5344CB8AC3E}">
        <p14:creationId xmlns:p14="http://schemas.microsoft.com/office/powerpoint/2010/main" val="158058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4297681"/>
            <a:ext cx="12188918" cy="896942"/>
          </a:xfrm>
          <a:prstGeom prst="rect">
            <a:avLst/>
          </a:prstGeom>
          <a:solidFill>
            <a:srgbClr val="39A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Imagen 11" descr="logoblanc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724" y="146880"/>
            <a:ext cx="1851004" cy="667768"/>
          </a:xfrm>
          <a:prstGeom prst="rect">
            <a:avLst/>
          </a:prstGeom>
        </p:spPr>
      </p:pic>
      <p:sp>
        <p:nvSpPr>
          <p:cNvPr id="2" name="AutoShape 2" descr="https://fontawesome.com/images/bg-icon-grid-24x20.svg"/>
          <p:cNvSpPr>
            <a:spLocks noChangeAspect="1" noChangeArrowheads="1"/>
          </p:cNvSpPr>
          <p:nvPr/>
        </p:nvSpPr>
        <p:spPr bwMode="auto">
          <a:xfrm>
            <a:off x="0" y="0"/>
            <a:ext cx="5486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0" y="3574406"/>
            <a:ext cx="12192000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uFillTx/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uFillTx/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uFillTx/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uFillTx/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uFillTx/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uFillTx/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uFillTx/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uFillTx/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600" b="0">
                <a:solidFill>
                  <a:schemeClr val="accent1">
                    <a:lumMod val="75000"/>
                  </a:schemeClr>
                </a:solidFill>
                <a:uFillTx/>
                <a:latin typeface="Shree Devanagari 714" charset="0"/>
                <a:ea typeface="Shree Devanagari 714" charset="0"/>
                <a:cs typeface="Shree Devanagari 714" charset="0"/>
              </a:rPr>
              <a:t>Abril </a:t>
            </a:r>
            <a:endParaRPr lang="en-GB" sz="3600" b="0" dirty="0">
              <a:solidFill>
                <a:schemeClr val="accent1">
                  <a:lumMod val="75000"/>
                </a:schemeClr>
              </a:solidFill>
              <a:uFillTx/>
              <a:latin typeface="Shree Devanagari 714" charset="0"/>
              <a:ea typeface="Shree Devanagari 714" charset="0"/>
              <a:cs typeface="Shree Devanagari 714" charset="0"/>
            </a:endParaRPr>
          </a:p>
          <a:p>
            <a:pPr algn="ctr" eaLnBrk="1" hangingPunct="1"/>
            <a:endParaRPr lang="en-GB" sz="2800" b="0" dirty="0">
              <a:solidFill>
                <a:schemeClr val="bg1"/>
              </a:solidFill>
              <a:uFillTx/>
              <a:latin typeface="Shree Devanagari 714" charset="0"/>
              <a:ea typeface="Shree Devanagari 714" charset="0"/>
              <a:cs typeface="Shree Devanagari 714" charset="0"/>
            </a:endParaRPr>
          </a:p>
          <a:p>
            <a:pPr algn="ctr" eaLnBrk="1" hangingPunct="1"/>
            <a:r>
              <a:rPr lang="en-GB" sz="3200" b="0" dirty="0">
                <a:solidFill>
                  <a:schemeClr val="bg1"/>
                </a:solidFill>
                <a:uFillTx/>
                <a:latin typeface="Shree Devanagari 714" charset="0"/>
                <a:ea typeface="Shree Devanagari 714" charset="0"/>
                <a:cs typeface="Shree Devanagari 714" charset="0"/>
              </a:rPr>
              <a:t>2020</a:t>
            </a:r>
          </a:p>
        </p:txBody>
      </p:sp>
      <p:sp>
        <p:nvSpPr>
          <p:cNvPr id="6" name="Rectángulo 5"/>
          <p:cNvSpPr/>
          <p:nvPr/>
        </p:nvSpPr>
        <p:spPr>
          <a:xfrm>
            <a:off x="-3082" y="5194623"/>
            <a:ext cx="12192000" cy="209481"/>
          </a:xfrm>
          <a:prstGeom prst="rect">
            <a:avLst/>
          </a:prstGeom>
          <a:solidFill>
            <a:schemeClr val="tx1">
              <a:lumMod val="50000"/>
              <a:lumOff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DD4BB7-1478-46B9-AE32-FD9153F9233B}"/>
              </a:ext>
            </a:extLst>
          </p:cNvPr>
          <p:cNvSpPr txBox="1"/>
          <p:nvPr/>
        </p:nvSpPr>
        <p:spPr>
          <a:xfrm>
            <a:off x="4832059" y="1713934"/>
            <a:ext cx="2793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</a:rPr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163328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013" y="0"/>
            <a:ext cx="4077406" cy="68580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906013" y="0"/>
            <a:ext cx="408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1397548" y="3121032"/>
            <a:ext cx="6866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POO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360151" y="113936"/>
            <a:ext cx="1732487" cy="621965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10" name="Rectángulo 9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12" name="Rectángulo 11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</p:spTree>
    <p:extLst>
      <p:ext uri="{BB962C8B-B14F-4D97-AF65-F5344CB8AC3E}">
        <p14:creationId xmlns:p14="http://schemas.microsoft.com/office/powerpoint/2010/main" val="255881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POO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31128" y="381783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2105637" y="1201613"/>
            <a:ext cx="6928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Una Clase es la descripción de un </a:t>
            </a:r>
            <a:r>
              <a:rPr lang="es-ES" b="1" dirty="0"/>
              <a:t>conjunto de objetos</a:t>
            </a:r>
            <a:r>
              <a:rPr lang="es-ES" dirty="0"/>
              <a:t> similares.</a:t>
            </a:r>
          </a:p>
          <a:p>
            <a:r>
              <a:rPr lang="es-ES" dirty="0"/>
              <a:t>Clase representa una abstracción, la esencia que comparten los objetos.</a:t>
            </a:r>
          </a:p>
          <a:p>
            <a:endParaRPr lang="es-ES" dirty="0"/>
          </a:p>
          <a:p>
            <a:r>
              <a:rPr lang="es-ES" dirty="0"/>
              <a:t>Un objeto es la instanciación de una clase.</a:t>
            </a:r>
          </a:p>
        </p:txBody>
      </p:sp>
    </p:spTree>
    <p:extLst>
      <p:ext uri="{BB962C8B-B14F-4D97-AF65-F5344CB8AC3E}">
        <p14:creationId xmlns:p14="http://schemas.microsoft.com/office/powerpoint/2010/main" val="101021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013" y="0"/>
            <a:ext cx="4077406" cy="68580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906013" y="0"/>
            <a:ext cx="408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/>
        </p:nvSpPr>
        <p:spPr>
          <a:xfrm rot="16200000">
            <a:off x="1067072" y="3131955"/>
            <a:ext cx="6866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POO: </a:t>
            </a:r>
            <a:r>
              <a:rPr lang="es-ES" sz="4800" dirty="0" err="1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Caracteristicas</a:t>
            </a:r>
            <a:endParaRPr lang="es-ES" sz="48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360151" y="113936"/>
            <a:ext cx="1732487" cy="621965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-2781" y="-7143"/>
            <a:ext cx="914607" cy="6858000"/>
            <a:chOff x="-2781" y="-7143"/>
            <a:chExt cx="914607" cy="6858000"/>
          </a:xfrm>
        </p:grpSpPr>
        <p:sp>
          <p:nvSpPr>
            <p:cNvPr id="10" name="Rectángulo 9"/>
            <p:cNvSpPr/>
            <p:nvPr/>
          </p:nvSpPr>
          <p:spPr>
            <a:xfrm>
              <a:off x="-2781" y="-7143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/>
                <a:t> </a:t>
              </a:r>
            </a:p>
          </p:txBody>
        </p:sp>
        <p:sp>
          <p:nvSpPr>
            <p:cNvPr id="12" name="Rectángulo 11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  <a:endParaRPr lang="es-ES_tradnl" sz="32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POO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31128" y="381783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 err="1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Caracteristicas</a:t>
            </a:r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1716835" y="858721"/>
            <a:ext cx="1024176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- Abstracción</a:t>
            </a:r>
            <a:r>
              <a:rPr lang="es-ES" dirty="0"/>
              <a:t>: La abstracción a objetos expresa las características esenciales de una clase.</a:t>
            </a:r>
          </a:p>
          <a:p>
            <a:br>
              <a:rPr lang="es-ES" dirty="0"/>
            </a:br>
            <a:r>
              <a:rPr lang="es-ES" dirty="0"/>
              <a:t>- </a:t>
            </a:r>
            <a:r>
              <a:rPr lang="es-ES" b="1" dirty="0"/>
              <a:t>Encapsulamiento</a:t>
            </a:r>
            <a:r>
              <a:rPr lang="es-ES" dirty="0"/>
              <a:t>: significa reunir todos los elementos que pueden considerarse pertenecientes a una misma entidad</a:t>
            </a:r>
          </a:p>
          <a:p>
            <a:br>
              <a:rPr lang="es-ES" dirty="0"/>
            </a:br>
            <a:r>
              <a:rPr lang="es-ES" dirty="0"/>
              <a:t>- </a:t>
            </a:r>
            <a:r>
              <a:rPr lang="es-ES" b="1" dirty="0"/>
              <a:t>Principio de ocultación: </a:t>
            </a:r>
            <a:r>
              <a:rPr lang="es-ES" dirty="0"/>
              <a:t>ocultamiento del estado del objeto, es decir, de los datos que pertenecen a un objeto de manera que sólo se pueda cambiar mediante los métodos (u operaciones) definidas para ese objeto. </a:t>
            </a:r>
            <a:br>
              <a:rPr lang="es-ES" dirty="0"/>
            </a:br>
            <a:br>
              <a:rPr lang="es-ES" dirty="0"/>
            </a:br>
            <a:r>
              <a:rPr lang="es-ES" dirty="0"/>
              <a:t>- </a:t>
            </a:r>
            <a:r>
              <a:rPr lang="es-ES" b="1" dirty="0"/>
              <a:t>Modularidad</a:t>
            </a:r>
            <a:r>
              <a:rPr lang="es-ES" dirty="0"/>
              <a:t>: propiedad que permite dividir una aplicación en partes (módulos) más pequeños. Cada módulo debe intentar ser lo más independiente posible de la aplicación.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- </a:t>
            </a:r>
            <a:r>
              <a:rPr lang="es-ES" b="1" dirty="0"/>
              <a:t>Polimorfismo</a:t>
            </a:r>
            <a:r>
              <a:rPr lang="es-ES" dirty="0"/>
              <a:t>: el polimorfismo se refiere a la propiedad por la que es posible enviar mensajes sintácticamente iguales a objetos de tipos distintos.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- </a:t>
            </a:r>
            <a:r>
              <a:rPr lang="es-ES" b="1" dirty="0"/>
              <a:t>Herencia</a:t>
            </a:r>
            <a:r>
              <a:rPr lang="es-ES" dirty="0"/>
              <a:t>: Las clases se relacionan entre sí y permiten formar una jerarquía de clasificación. Los objetos heredan propiedades y métodos (comportamientos) de las clases a las que pertenecen. </a:t>
            </a:r>
          </a:p>
          <a:p>
            <a:endParaRPr lang="es-ES" dirty="0"/>
          </a:p>
          <a:p>
            <a:r>
              <a:rPr lang="es-ES" b="1" dirty="0"/>
              <a:t>- Sobrecarga: </a:t>
            </a:r>
            <a:r>
              <a:rPr lang="es-ES" dirty="0"/>
              <a:t>La facultad de redefinir un método heredado, dotándole de su propio comportamiento.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56996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013" y="0"/>
            <a:ext cx="4077406" cy="68580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906013" y="0"/>
            <a:ext cx="408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1374496" y="3121032"/>
            <a:ext cx="6866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POO: filosofía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360151" y="113936"/>
            <a:ext cx="1732487" cy="621965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10" name="Rectángulo 9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12" name="Rectángulo 11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</p:spTree>
    <p:extLst>
      <p:ext uri="{BB962C8B-B14F-4D97-AF65-F5344CB8AC3E}">
        <p14:creationId xmlns:p14="http://schemas.microsoft.com/office/powerpoint/2010/main" val="412243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4">
            <a:extLst>
              <a:ext uri="{FF2B5EF4-FFF2-40B4-BE49-F238E27FC236}">
                <a16:creationId xmlns:a16="http://schemas.microsoft.com/office/drawing/2014/main" id="{69B7D0EE-0798-E84F-BE98-B6E7BCB7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921" y="870611"/>
            <a:ext cx="10446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just">
              <a:defRPr sz="1400" b="0">
                <a:latin typeface="Calibri Light" panose="020F0302020204030204" pitchFamily="34" charset="0"/>
                <a:ea typeface="ＭＳ Ｐゴシック" charset="0"/>
                <a:cs typeface="Calibri" charset="0"/>
              </a:defRPr>
            </a:lvl1pPr>
            <a:lvl2pPr marL="742950" indent="-285750" eaLnBrk="0" hangingPunct="0">
              <a:defRPr sz="1200" b="1"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latin typeface="Arial" charset="0"/>
                <a:ea typeface="ＭＳ Ｐゴシック" charset="0"/>
              </a:defRPr>
            </a:lvl9pPr>
          </a:lstStyle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  <a:p>
            <a:endParaRPr lang="es-ES" sz="1200" dirty="0"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0" name="Rectángulo 49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1" name="Rectángulo 50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Metodología enlace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2" name="Rectángulo 51"/>
          <p:cNvSpPr/>
          <p:nvPr/>
        </p:nvSpPr>
        <p:spPr>
          <a:xfrm rot="16200000">
            <a:off x="-1852541" y="4174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Equipo</a:t>
            </a:r>
            <a:endParaRPr lang="en-GB" sz="24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sp>
        <p:nvSpPr>
          <p:cNvPr id="54" name="Rectángulo 53"/>
          <p:cNvSpPr/>
          <p:nvPr/>
        </p:nvSpPr>
        <p:spPr>
          <a:xfrm rot="16200000">
            <a:off x="-1044342" y="4266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Estructura equipos</a:t>
            </a:r>
            <a:endParaRPr lang="en-GB" sz="1600" dirty="0">
              <a:solidFill>
                <a:schemeClr val="bg1"/>
              </a:solidFill>
              <a:latin typeface="Shree Devanagari 714" charset="0"/>
              <a:ea typeface="Shree Devanagari 714" charset="0"/>
              <a:cs typeface="Shree Devanagari 714" charset="0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58" name="Rectángulo 57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59" name="Rectángulo 58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grpSp>
        <p:nvGrpSpPr>
          <p:cNvPr id="60" name="Agrupar 59"/>
          <p:cNvGrpSpPr/>
          <p:nvPr/>
        </p:nvGrpSpPr>
        <p:grpSpPr>
          <a:xfrm>
            <a:off x="908636" y="740"/>
            <a:ext cx="533077" cy="6858000"/>
            <a:chOff x="908636" y="740"/>
            <a:chExt cx="533077" cy="6858000"/>
          </a:xfrm>
        </p:grpSpPr>
        <p:sp>
          <p:nvSpPr>
            <p:cNvPr id="61" name="Rectángulo 60"/>
            <p:cNvSpPr/>
            <p:nvPr/>
          </p:nvSpPr>
          <p:spPr>
            <a:xfrm>
              <a:off x="908636" y="740"/>
              <a:ext cx="533077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s-ES_tradnl" dirty="0"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 rot="16200000">
              <a:off x="-2211522" y="3207297"/>
              <a:ext cx="67824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Shree Devanagari 714" charset="0"/>
                  <a:ea typeface="Shree Devanagari 714" charset="0"/>
                  <a:cs typeface="Shree Devanagari 714" charset="0"/>
                </a:rPr>
                <a:t>POO</a:t>
              </a:r>
            </a:p>
          </p:txBody>
        </p:sp>
      </p:grp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53" name="Rectángulo 52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  <p:sp>
        <p:nvSpPr>
          <p:cNvPr id="66" name="CuadroTexto 4"/>
          <p:cNvSpPr txBox="1">
            <a:spLocks noChangeArrowheads="1"/>
          </p:cNvSpPr>
          <p:nvPr/>
        </p:nvSpPr>
        <p:spPr bwMode="auto">
          <a:xfrm>
            <a:off x="1531128" y="381783"/>
            <a:ext cx="6054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just" eaLnBrk="1" hangingPunct="1"/>
            <a:r>
              <a:rPr lang="es-ES" sz="2000" b="0" dirty="0">
                <a:solidFill>
                  <a:schemeClr val="accent1">
                    <a:lumMod val="7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Filosofía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A8EDBF-F8ED-4D43-BADB-EB874BE7232C}"/>
              </a:ext>
            </a:extLst>
          </p:cNvPr>
          <p:cNvSpPr txBox="1"/>
          <p:nvPr/>
        </p:nvSpPr>
        <p:spPr>
          <a:xfrm>
            <a:off x="1716835" y="858721"/>
            <a:ext cx="102417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Mucho se ha hablado de la POO, pero… ¿Cómo lo usas? ¿De verdad que haces POO?</a:t>
            </a:r>
          </a:p>
          <a:p>
            <a:endParaRPr lang="es-ES" b="1" dirty="0"/>
          </a:p>
          <a:p>
            <a:r>
              <a:rPr lang="es-ES" dirty="0"/>
              <a:t>¿Cuando heredas?</a:t>
            </a:r>
          </a:p>
          <a:p>
            <a:endParaRPr lang="es-ES" dirty="0"/>
          </a:p>
          <a:p>
            <a:r>
              <a:rPr lang="es-ES" dirty="0"/>
              <a:t>¿Cuándo sobrecargas?</a:t>
            </a:r>
          </a:p>
          <a:p>
            <a:endParaRPr lang="es-ES" dirty="0"/>
          </a:p>
          <a:p>
            <a:r>
              <a:rPr lang="es-ES" dirty="0"/>
              <a:t>¿Qué es una interfaz?</a:t>
            </a:r>
          </a:p>
          <a:p>
            <a:endParaRPr lang="es-ES" dirty="0"/>
          </a:p>
          <a:p>
            <a:r>
              <a:rPr lang="es-ES" dirty="0"/>
              <a:t>¿implementas o heredas de interfaz? </a:t>
            </a:r>
          </a:p>
          <a:p>
            <a:endParaRPr lang="es-ES" dirty="0"/>
          </a:p>
          <a:p>
            <a:r>
              <a:rPr lang="es-ES" dirty="0"/>
              <a:t>¿Para que sirve una clase abstracta?</a:t>
            </a:r>
          </a:p>
        </p:txBody>
      </p:sp>
    </p:spTree>
    <p:extLst>
      <p:ext uri="{BB962C8B-B14F-4D97-AF65-F5344CB8AC3E}">
        <p14:creationId xmlns:p14="http://schemas.microsoft.com/office/powerpoint/2010/main" val="990792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013" y="0"/>
            <a:ext cx="4077406" cy="68580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906013" y="0"/>
            <a:ext cx="408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1374496" y="3121032"/>
            <a:ext cx="6866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Actores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360151" y="113936"/>
            <a:ext cx="1732487" cy="621965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-2781" y="740"/>
            <a:ext cx="914607" cy="6858000"/>
            <a:chOff x="-2781" y="740"/>
            <a:chExt cx="914607" cy="6858000"/>
          </a:xfrm>
        </p:grpSpPr>
        <p:sp>
          <p:nvSpPr>
            <p:cNvPr id="10" name="Rectángulo 9"/>
            <p:cNvSpPr/>
            <p:nvPr/>
          </p:nvSpPr>
          <p:spPr>
            <a:xfrm>
              <a:off x="-2781" y="740"/>
              <a:ext cx="914607" cy="6858000"/>
            </a:xfrm>
            <a:prstGeom prst="rect">
              <a:avLst/>
            </a:prstGeom>
            <a:solidFill>
              <a:srgbClr val="39A2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/>
            </a:p>
          </p:txBody>
        </p:sp>
        <p:sp>
          <p:nvSpPr>
            <p:cNvPr id="12" name="Rectángulo 11"/>
            <p:cNvSpPr/>
            <p:nvPr/>
          </p:nvSpPr>
          <p:spPr>
            <a:xfrm rot="16200000">
              <a:off x="-2357326" y="3792344"/>
              <a:ext cx="5581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20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endParaRPr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2" t="43794" r="37449" b="43540"/>
          <a:stretch/>
        </p:blipFill>
        <p:spPr>
          <a:xfrm>
            <a:off x="10349592" y="103374"/>
            <a:ext cx="1732487" cy="62196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 rot="16200000">
            <a:off x="-2781293" y="3255068"/>
            <a:ext cx="647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>
                <a:solidFill>
                  <a:schemeClr val="bg1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Introducción a actores</a:t>
            </a:r>
          </a:p>
        </p:txBody>
      </p:sp>
    </p:spTree>
    <p:extLst>
      <p:ext uri="{BB962C8B-B14F-4D97-AF65-F5344CB8AC3E}">
        <p14:creationId xmlns:p14="http://schemas.microsoft.com/office/powerpoint/2010/main" val="2291721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  <a:alpha val="11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72934</TotalTime>
  <Words>1099</Words>
  <Application>Microsoft Office PowerPoint</Application>
  <PresentationFormat>Panorámica</PresentationFormat>
  <Paragraphs>213</Paragraphs>
  <Slides>22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Shree Devanagari 714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silvia.sierra@optimissa.com</dc:creator>
  <cp:lastModifiedBy>Fernando Gómez Muñoz</cp:lastModifiedBy>
  <cp:revision>2397</cp:revision>
  <cp:lastPrinted>2018-10-03T18:56:15Z</cp:lastPrinted>
  <dcterms:created xsi:type="dcterms:W3CDTF">2018-02-10T17:42:37Z</dcterms:created>
  <dcterms:modified xsi:type="dcterms:W3CDTF">2020-05-07T16:59:23Z</dcterms:modified>
</cp:coreProperties>
</file>